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9" r:id="rId3"/>
    <p:sldId id="280" r:id="rId4"/>
    <p:sldId id="285" r:id="rId5"/>
    <p:sldId id="286" r:id="rId6"/>
    <p:sldId id="287" r:id="rId7"/>
    <p:sldId id="288" r:id="rId8"/>
    <p:sldId id="284" r:id="rId9"/>
    <p:sldId id="282" r:id="rId10"/>
    <p:sldId id="281" r:id="rId11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5" autoAdjust="0"/>
    <p:restoredTop sz="46714" autoAdjust="0"/>
  </p:normalViewPr>
  <p:slideViewPr>
    <p:cSldViewPr snapToGrid="0">
      <p:cViewPr>
        <p:scale>
          <a:sx n="100" d="100"/>
          <a:sy n="100" d="100"/>
        </p:scale>
        <p:origin x="-1068" y="1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40" d="100"/>
          <a:sy n="140" d="100"/>
        </p:scale>
        <p:origin x="-1176" y="36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FF25B3A-0806-4A95-B5DD-51FC184258DE}" type="datetimeFigureOut">
              <a:rPr lang="en-US"/>
              <a:pPr>
                <a:defRPr/>
              </a:pPr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Copyright © 2009 National Academy Foundation.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DE332E-0B56-4163-B8AD-60B205B18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65510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Copyright © 2008–2010 National Academy Foundation. All rights reserved.</a:t>
            </a:r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7599E50-AC8D-4AF1-969E-1CDCA4DEF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8647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rmationweek.com/galleries/showImage?galleryID=246&amp;imageID=3&amp;articleID=210600289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2637CA-5D48-4321-9827-7C4F1800E67F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3317" name="Footer Placeholder 7"/>
          <p:cNvSpPr txBox="1">
            <a:spLocks noGrp="1"/>
          </p:cNvSpPr>
          <p:nvPr/>
        </p:nvSpPr>
        <p:spPr bwMode="auto">
          <a:xfrm>
            <a:off x="71438" y="8601075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93AFD6-156B-4EDC-B329-7ADCC31394C9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1509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71438" y="8615363"/>
            <a:ext cx="5051425" cy="457200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12894-F95A-40C2-856F-E92451F43849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5365" name="Footer Placeholder 7"/>
          <p:cNvSpPr txBox="1">
            <a:spLocks noGrp="1"/>
          </p:cNvSpPr>
          <p:nvPr/>
        </p:nvSpPr>
        <p:spPr bwMode="auto">
          <a:xfrm>
            <a:off x="71438" y="8601075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D517F1-49C8-4FF0-BF30-903C68F2E89F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noProof="0" dirty="0" smtClean="0"/>
              <a:t>Image</a:t>
            </a:r>
            <a:r>
              <a:rPr lang="en-US" baseline="0" noProof="0" dirty="0" smtClean="0"/>
              <a:t> retrieved from </a:t>
            </a:r>
            <a:r>
              <a:rPr lang="en-US" sz="1200" noProof="0" dirty="0" smtClean="0">
                <a:hlinkClick r:id="rId3"/>
              </a:rPr>
              <a:t>http://www.informationweek.com/galleries/showImage?galleryID=246&amp;imageID=3&amp;articleID=210600289</a:t>
            </a:r>
            <a:r>
              <a:rPr lang="en-US" sz="1200" noProof="0" dirty="0" smtClean="0"/>
              <a:t> on January 25, 2013, and reproduced here i</a:t>
            </a:r>
            <a:r>
              <a:rPr lang="en-US" baseline="0" noProof="0" dirty="0" smtClean="0"/>
              <a:t>n accordance with fair-use guidelines of Title 17, US Code</a:t>
            </a:r>
            <a:r>
              <a:rPr lang="fr-FR" baseline="0" dirty="0" smtClean="0"/>
              <a:t>. Image </a:t>
            </a:r>
            <a:r>
              <a:rPr lang="fr-FR" baseline="0" dirty="0" err="1" smtClean="0"/>
              <a:t>courtesy</a:t>
            </a:r>
            <a:r>
              <a:rPr lang="fr-FR" baseline="0" dirty="0" smtClean="0"/>
              <a:t> of </a:t>
            </a:r>
            <a:r>
              <a:rPr lang="en-US" dirty="0" smtClean="0"/>
              <a:t>InformationWeek and </a:t>
            </a:r>
            <a:r>
              <a:rPr lang="en-US" dirty="0" err="1" smtClean="0"/>
              <a:t>Lumeta</a:t>
            </a:r>
            <a:r>
              <a:rPr lang="en-US" dirty="0" smtClean="0"/>
              <a:t>; copyrights belong to their respective owners.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</p:txBody>
      </p:sp>
      <p:sp>
        <p:nvSpPr>
          <p:cNvPr id="16389" name="Footer Placeholder 7"/>
          <p:cNvSpPr txBox="1">
            <a:spLocks noGrp="1"/>
          </p:cNvSpPr>
          <p:nvPr/>
        </p:nvSpPr>
        <p:spPr bwMode="auto">
          <a:xfrm>
            <a:off x="71438" y="8601075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7412" name="Footer Placeholder 7"/>
          <p:cNvSpPr txBox="1">
            <a:spLocks noGrp="1"/>
          </p:cNvSpPr>
          <p:nvPr/>
        </p:nvSpPr>
        <p:spPr bwMode="auto">
          <a:xfrm>
            <a:off x="71438" y="8601075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11545-5E62-42D5-8F7F-09F1B50F5C1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599E50-AC8D-4AF1-969E-1CDCA4DEFB9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0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599E50-AC8D-4AF1-969E-1CDCA4DEFB9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162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30A487-750B-45D8-B932-AF9871B3A07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9461" name="Footer Placeholder 7"/>
          <p:cNvSpPr txBox="1">
            <a:spLocks noGrp="1"/>
          </p:cNvSpPr>
          <p:nvPr/>
        </p:nvSpPr>
        <p:spPr bwMode="auto">
          <a:xfrm>
            <a:off x="71438" y="8572500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1718D-3BE7-48AE-B8F5-6819A0F2B8D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0485" name="Footer Placeholder 7"/>
          <p:cNvSpPr txBox="1">
            <a:spLocks noGrp="1"/>
          </p:cNvSpPr>
          <p:nvPr/>
        </p:nvSpPr>
        <p:spPr bwMode="auto">
          <a:xfrm>
            <a:off x="71438" y="8586788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CE63E-920E-4263-AADB-3625E03115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B05CF-1C4A-497F-A068-E9DAD231D5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65F03-B270-40DD-AFB7-14F3CC8F8D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CBDF1-4FFE-4AB4-A1BE-20938C93C9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465C7-5DAC-4A9C-9670-6BCACE8FF6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A0347-2A29-449B-B17B-7BDD58E58C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D061F-62CD-46F4-94B6-3DFC4082CF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D1C4C-47D9-456A-BA76-4CF33A38E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B6FB-0C88-4814-BDBA-AC3491723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A47BE-4056-49BF-8D7E-F89C350AE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DC31A-4A94-41A2-AE52-A77DCB3886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latin typeface="Arial" charset="0"/>
              </a:defRPr>
            </a:lvl1pPr>
          </a:lstStyle>
          <a:p>
            <a:pPr>
              <a:defRPr/>
            </a:pPr>
            <a:fld id="{A68DF3C9-606D-421F-B319-6238A00B53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Unit 1, Lesson 3</a:t>
            </a: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i="1" dirty="0" smtClean="0">
                <a:latin typeface="Arial" charset="0"/>
              </a:rPr>
              <a:t>Internet History</a:t>
            </a:r>
            <a:endParaRPr lang="en-US" b="1" dirty="0" smtClean="0">
              <a:latin typeface="Arial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AOIT</a:t>
            </a:r>
            <a:br>
              <a:rPr lang="en-US" sz="3200" i="0" dirty="0"/>
            </a:br>
            <a:r>
              <a:rPr lang="en-US" sz="3200" i="0" dirty="0"/>
              <a:t>Computer Networking</a:t>
            </a:r>
            <a:br>
              <a:rPr lang="en-US" sz="3200" i="0" dirty="0"/>
            </a:br>
            <a:endParaRPr lang="en-US" sz="3200" i="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3600666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2008–2013</a:t>
            </a:r>
            <a:r>
              <a:rPr lang="en-US" sz="800" baseline="0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National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153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Timeline: 45 years of the Internet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04800" y="1524000"/>
            <a:ext cx="8458200" cy="42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1" y="1267308"/>
            <a:ext cx="9144000" cy="53091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defRPr/>
            </a:pPr>
            <a:r>
              <a:rPr lang="en-US" i="0" dirty="0" smtClean="0">
                <a:latin typeface="+mn-lt"/>
              </a:rPr>
              <a:t>1970 </a:t>
            </a:r>
            <a:r>
              <a:rPr lang="en-US" i="0" dirty="0">
                <a:latin typeface="+mn-lt"/>
                <a:cs typeface="Arial" charset="0"/>
              </a:rPr>
              <a:t>—</a:t>
            </a:r>
            <a:r>
              <a:rPr lang="en-US" i="0" dirty="0">
                <a:latin typeface="+mn-lt"/>
              </a:rPr>
              <a:t> First five nodes of </a:t>
            </a:r>
            <a:r>
              <a:rPr lang="en-US" i="0" dirty="0" smtClean="0">
                <a:latin typeface="+mn-lt"/>
              </a:rPr>
              <a:t>ARPANET.</a:t>
            </a:r>
            <a:endParaRPr lang="en-US" i="0" dirty="0">
              <a:latin typeface="+mn-lt"/>
            </a:endParaRPr>
          </a:p>
          <a:p>
            <a:pPr marL="1258888" indent="-1258888">
              <a:lnSpc>
                <a:spcPct val="100000"/>
              </a:lnSpc>
              <a:spcBef>
                <a:spcPts val="1500"/>
              </a:spcBef>
              <a:defRPr/>
            </a:pPr>
            <a:r>
              <a:rPr lang="en-US" i="0" dirty="0" smtClean="0">
                <a:latin typeface="+mn-lt"/>
              </a:rPr>
              <a:t>1973</a:t>
            </a:r>
            <a:r>
              <a:rPr lang="en-US" i="0" dirty="0">
                <a:latin typeface="+mn-lt"/>
              </a:rPr>
              <a:t> </a:t>
            </a:r>
            <a:r>
              <a:rPr lang="en-US" i="0" dirty="0">
                <a:latin typeface="+mn-lt"/>
                <a:cs typeface="Arial" charset="0"/>
              </a:rPr>
              <a:t>—</a:t>
            </a:r>
            <a:r>
              <a:rPr lang="en-US" i="0" dirty="0">
                <a:latin typeface="+mn-lt"/>
              </a:rPr>
              <a:t> </a:t>
            </a:r>
            <a:r>
              <a:rPr lang="en-US" i="0" dirty="0" smtClean="0">
                <a:latin typeface="+mn-lt"/>
              </a:rPr>
              <a:t>Term </a:t>
            </a:r>
            <a:r>
              <a:rPr lang="en-US" dirty="0">
                <a:latin typeface="+mn-lt"/>
              </a:rPr>
              <a:t>Internet</a:t>
            </a:r>
            <a:r>
              <a:rPr lang="en-US" i="0" dirty="0">
                <a:latin typeface="+mn-lt"/>
              </a:rPr>
              <a:t> is born</a:t>
            </a:r>
            <a:r>
              <a:rPr lang="en-US" i="0" dirty="0" smtClean="0">
                <a:latin typeface="+mn-lt"/>
              </a:rPr>
              <a:t>. England and Norway connect </a:t>
            </a:r>
            <a:r>
              <a:rPr lang="en-US" i="0" dirty="0">
                <a:latin typeface="+mn-lt"/>
              </a:rPr>
              <a:t>to ARPANET. </a:t>
            </a:r>
            <a:r>
              <a:rPr lang="en-US" i="0" dirty="0" smtClean="0">
                <a:latin typeface="+mn-lt"/>
              </a:rPr>
              <a:t>Computers </a:t>
            </a:r>
            <a:r>
              <a:rPr lang="en-US" i="0" dirty="0">
                <a:latin typeface="+mn-lt"/>
              </a:rPr>
              <a:t>connected via </a:t>
            </a:r>
            <a:r>
              <a:rPr lang="en-US" i="0" dirty="0" smtClean="0">
                <a:latin typeface="+mn-lt"/>
              </a:rPr>
              <a:t>TCP protocol.</a:t>
            </a:r>
          </a:p>
          <a:p>
            <a:pPr marL="1260475" indent="-1260475">
              <a:lnSpc>
                <a:spcPct val="100000"/>
              </a:lnSpc>
              <a:spcBef>
                <a:spcPts val="1500"/>
              </a:spcBef>
              <a:defRPr/>
            </a:pPr>
            <a:r>
              <a:rPr lang="en-US" i="0" dirty="0" smtClean="0">
                <a:latin typeface="+mn-lt"/>
              </a:rPr>
              <a:t>1984</a:t>
            </a:r>
            <a:r>
              <a:rPr lang="en-US" i="0" dirty="0"/>
              <a:t> </a:t>
            </a:r>
            <a:r>
              <a:rPr lang="en-US" i="0" dirty="0">
                <a:cs typeface="Arial" charset="0"/>
              </a:rPr>
              <a:t>—</a:t>
            </a:r>
            <a:r>
              <a:rPr lang="en-US" i="0" dirty="0"/>
              <a:t> </a:t>
            </a:r>
            <a:r>
              <a:rPr lang="en-US" i="0" dirty="0" smtClean="0">
                <a:latin typeface="+mn-lt"/>
              </a:rPr>
              <a:t>Internet’s </a:t>
            </a:r>
            <a:r>
              <a:rPr lang="en-US" i="0" dirty="0">
                <a:latin typeface="+mn-lt"/>
              </a:rPr>
              <a:t>1,000 hosts convert en masse to </a:t>
            </a:r>
            <a:r>
              <a:rPr lang="en-US" i="0" dirty="0" smtClean="0">
                <a:latin typeface="+mn-lt"/>
              </a:rPr>
              <a:t>TCP/IP.</a:t>
            </a:r>
            <a:endParaRPr lang="en-US" i="0" dirty="0">
              <a:latin typeface="+mn-lt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defRPr/>
            </a:pPr>
            <a:r>
              <a:rPr lang="en-US" i="0" dirty="0" smtClean="0">
                <a:latin typeface="+mn-lt"/>
              </a:rPr>
              <a:t>1991</a:t>
            </a:r>
            <a:r>
              <a:rPr lang="en-US" i="0" dirty="0">
                <a:latin typeface="+mn-lt"/>
              </a:rPr>
              <a:t> </a:t>
            </a:r>
            <a:r>
              <a:rPr lang="en-US" i="0" dirty="0" smtClean="0">
                <a:cs typeface="Arial" charset="0"/>
              </a:rPr>
              <a:t>—</a:t>
            </a:r>
            <a:r>
              <a:rPr lang="en-US" i="0" dirty="0" smtClean="0">
                <a:latin typeface="+mn-lt"/>
              </a:rPr>
              <a:t> World Wide Web </a:t>
            </a:r>
            <a:r>
              <a:rPr lang="en-US" i="0" dirty="0">
                <a:latin typeface="+mn-lt"/>
              </a:rPr>
              <a:t>is </a:t>
            </a:r>
            <a:r>
              <a:rPr lang="en-US" i="0" dirty="0" smtClean="0">
                <a:latin typeface="+mn-lt"/>
              </a:rPr>
              <a:t>born.</a:t>
            </a:r>
          </a:p>
          <a:p>
            <a:pPr>
              <a:lnSpc>
                <a:spcPct val="100000"/>
              </a:lnSpc>
              <a:spcBef>
                <a:spcPts val="1500"/>
              </a:spcBef>
              <a:defRPr/>
            </a:pPr>
            <a:r>
              <a:rPr lang="fr-FR" i="0" dirty="0" smtClean="0">
                <a:latin typeface="+mn-lt"/>
              </a:rPr>
              <a:t>1993</a:t>
            </a:r>
            <a:r>
              <a:rPr lang="en-US" i="0" dirty="0"/>
              <a:t> </a:t>
            </a:r>
            <a:r>
              <a:rPr lang="en-US" i="0" dirty="0">
                <a:cs typeface="Arial" charset="0"/>
              </a:rPr>
              <a:t>—</a:t>
            </a:r>
            <a:r>
              <a:rPr lang="en-US" i="0" dirty="0"/>
              <a:t> </a:t>
            </a:r>
            <a:r>
              <a:rPr lang="fr-FR" i="0" dirty="0" smtClean="0">
                <a:latin typeface="+mn-lt"/>
              </a:rPr>
              <a:t>600 </a:t>
            </a:r>
            <a:r>
              <a:rPr lang="fr-FR" i="0" dirty="0" err="1" smtClean="0">
                <a:latin typeface="+mn-lt"/>
              </a:rPr>
              <a:t>websites</a:t>
            </a:r>
            <a:r>
              <a:rPr lang="fr-FR" i="0" dirty="0" smtClean="0">
                <a:latin typeface="+mn-lt"/>
              </a:rPr>
              <a:t>, 2 million hosts, Netscape browser.</a:t>
            </a:r>
          </a:p>
          <a:p>
            <a:pPr marL="1317625" indent="-1317625">
              <a:lnSpc>
                <a:spcPct val="100000"/>
              </a:lnSpc>
              <a:spcBef>
                <a:spcPts val="1500"/>
              </a:spcBef>
              <a:defRPr/>
            </a:pPr>
            <a:r>
              <a:rPr lang="fr-FR" i="0" dirty="0" smtClean="0">
                <a:latin typeface="+mn-lt"/>
              </a:rPr>
              <a:t>1994 </a:t>
            </a:r>
            <a:r>
              <a:rPr lang="en-US" i="0" dirty="0" smtClean="0">
                <a:cs typeface="Arial" charset="0"/>
              </a:rPr>
              <a:t>—</a:t>
            </a:r>
            <a:r>
              <a:rPr lang="en-US" i="0" dirty="0" smtClean="0">
                <a:latin typeface="+mn-lt"/>
              </a:rPr>
              <a:t> 10,000 </a:t>
            </a:r>
            <a:r>
              <a:rPr lang="en-US" i="0" dirty="0">
                <a:latin typeface="+mn-lt"/>
              </a:rPr>
              <a:t>WWW </a:t>
            </a:r>
            <a:r>
              <a:rPr lang="en-US" i="0" dirty="0" smtClean="0">
                <a:latin typeface="+mn-lt"/>
              </a:rPr>
              <a:t>sites, 3 </a:t>
            </a:r>
            <a:r>
              <a:rPr lang="en-US" i="0" dirty="0">
                <a:latin typeface="+mn-lt"/>
              </a:rPr>
              <a:t>million </a:t>
            </a:r>
            <a:r>
              <a:rPr lang="en-US" i="0" dirty="0" smtClean="0">
                <a:latin typeface="+mn-lt"/>
              </a:rPr>
              <a:t>hosts, 10,000 newsgroups.</a:t>
            </a:r>
            <a:endParaRPr lang="en-US" i="0" dirty="0">
              <a:latin typeface="+mn-lt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defRPr/>
            </a:pPr>
            <a:r>
              <a:rPr lang="en-US" i="0" dirty="0" smtClean="0">
                <a:latin typeface="+mn-lt"/>
              </a:rPr>
              <a:t>2000s</a:t>
            </a:r>
            <a:r>
              <a:rPr lang="en-US" i="0" dirty="0"/>
              <a:t> </a:t>
            </a:r>
            <a:r>
              <a:rPr lang="en-US" i="0" dirty="0">
                <a:cs typeface="Arial" charset="0"/>
              </a:rPr>
              <a:t>—</a:t>
            </a:r>
            <a:r>
              <a:rPr lang="en-US" i="0" dirty="0"/>
              <a:t> </a:t>
            </a:r>
            <a:r>
              <a:rPr lang="en-US" i="0" dirty="0" smtClean="0">
                <a:latin typeface="+mn-lt"/>
              </a:rPr>
              <a:t>Social </a:t>
            </a:r>
            <a:r>
              <a:rPr lang="en-US" i="0" dirty="0">
                <a:latin typeface="+mn-lt"/>
              </a:rPr>
              <a:t>networks, voice </a:t>
            </a:r>
            <a:r>
              <a:rPr lang="en-US" i="0" dirty="0" smtClean="0">
                <a:latin typeface="+mn-lt"/>
              </a:rPr>
              <a:t>&amp; video </a:t>
            </a:r>
            <a:r>
              <a:rPr lang="en-US" i="0" dirty="0">
                <a:latin typeface="+mn-lt"/>
              </a:rPr>
              <a:t>on the </a:t>
            </a:r>
            <a:r>
              <a:rPr lang="en-US" i="0" dirty="0" smtClean="0">
                <a:latin typeface="+mn-lt"/>
              </a:rPr>
              <a:t>Internet.</a:t>
            </a:r>
            <a:endParaRPr lang="en-US" i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2" y="31096"/>
            <a:ext cx="912035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US determination to be the best in technology resulted in ARPANET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2037" y="1295400"/>
            <a:ext cx="8849711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</a:pP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1950s: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In response to the Russian launch of </a:t>
            </a:r>
            <a:r>
              <a:rPr lang="en-US" dirty="0" smtClean="0">
                <a:solidFill>
                  <a:srgbClr val="333399"/>
                </a:solidFill>
                <a:latin typeface="Verdana" pitchFamily="34" charset="0"/>
              </a:rPr>
              <a:t>Sputnik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, President Eisenhower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formed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ARPA (Advanced Research Project Agency) to ensure that the US never again lagged in technology. </a:t>
            </a:r>
          </a:p>
          <a:p>
            <a:pPr marL="228600" indent="-228600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</a:pP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1960s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: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US Defense agency contracts with </a:t>
            </a:r>
            <a:r>
              <a:rPr lang="en-US" i="0" dirty="0"/>
              <a:t>BBN (Bolt, </a:t>
            </a:r>
            <a:r>
              <a:rPr lang="en-US" i="0" dirty="0" err="1"/>
              <a:t>Beranek</a:t>
            </a:r>
            <a:r>
              <a:rPr lang="en-US" i="0" dirty="0"/>
              <a:t> &amp; </a:t>
            </a:r>
            <a:r>
              <a:rPr lang="en-US" i="0" dirty="0" smtClean="0"/>
              <a:t>Newman) to create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ARPANET, a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network with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many interconnected nodes:</a:t>
            </a:r>
            <a:endParaRPr lang="en-US" i="0" dirty="0">
              <a:solidFill>
                <a:srgbClr val="333399"/>
              </a:solidFill>
              <a:latin typeface="Verdana" pitchFamily="34" charset="0"/>
            </a:endParaRPr>
          </a:p>
          <a:p>
            <a:pPr marL="636588" indent="-242888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</a:pP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F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our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major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universities connected to one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computer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/>
            </a:r>
            <a:b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</a:b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network</a:t>
            </a:r>
            <a:endParaRPr lang="en-US" i="0" dirty="0">
              <a:solidFill>
                <a:srgbClr val="333399"/>
              </a:solidFill>
              <a:latin typeface="Verdana" pitchFamily="34" charset="0"/>
            </a:endParaRPr>
          </a:p>
          <a:p>
            <a:pPr marL="636588" indent="-242888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</a:pP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Researchers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able to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share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papers, </a:t>
            </a:r>
            <a:r>
              <a:rPr lang="en-US" i="0" dirty="0">
                <a:solidFill>
                  <a:srgbClr val="333399"/>
                </a:solidFill>
                <a:latin typeface="Verdana" pitchFamily="34" charset="0"/>
              </a:rPr>
              <a:t>scientific </a:t>
            </a:r>
            <a:r>
              <a:rPr lang="en-US" i="0" dirty="0" smtClean="0">
                <a:solidFill>
                  <a:srgbClr val="333399"/>
                </a:solidFill>
                <a:latin typeface="Verdana" pitchFamily="34" charset="0"/>
              </a:rPr>
              <a:t>studies, and emergency communications </a:t>
            </a:r>
            <a:endParaRPr lang="en-US" i="0" dirty="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30"/>
            <a:ext cx="9144000" cy="838200"/>
          </a:xfrm>
        </p:spPr>
        <p:txBody>
          <a:bodyPr/>
          <a:lstStyle/>
          <a:p>
            <a:pPr eaLnBrk="1" hangingPunct="1"/>
            <a:r>
              <a:rPr lang="en-US" sz="2700" dirty="0" smtClean="0">
                <a:latin typeface="Arial" charset="0"/>
                <a:cs typeface="Arial" charset="0"/>
              </a:rPr>
              <a:t>ARPANET is the predecessor of the Internet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092262" y="4719252"/>
            <a:ext cx="40517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200" i="0" dirty="0" smtClean="0">
                <a:latin typeface="Verdana" pitchFamily="34" charset="0"/>
              </a:rPr>
              <a:t>In 2008, the Internet had over 450,000 nodes.</a:t>
            </a:r>
            <a:endParaRPr lang="en-US" sz="2200" i="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283773" y="4401302"/>
            <a:ext cx="4311643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0" dirty="0" smtClean="0">
                <a:latin typeface="Verdana" pitchFamily="34" charset="0"/>
              </a:rPr>
              <a:t>ARPANET in </a:t>
            </a:r>
            <a:r>
              <a:rPr lang="en-US" sz="2200" i="0" dirty="0">
                <a:latin typeface="Verdana" pitchFamily="34" charset="0"/>
              </a:rPr>
              <a:t>1974: </a:t>
            </a:r>
            <a:r>
              <a:rPr lang="en-US" sz="2200" i="0" dirty="0" smtClean="0">
                <a:latin typeface="Verdana" pitchFamily="34" charset="0"/>
              </a:rPr>
              <a:t>a </a:t>
            </a:r>
            <a:r>
              <a:rPr lang="en-US" sz="2200" i="0" dirty="0">
                <a:latin typeface="Verdana" pitchFamily="34" charset="0"/>
              </a:rPr>
              <a:t>discrete, countable </a:t>
            </a:r>
            <a:r>
              <a:rPr lang="en-US" sz="2200" i="0" dirty="0" smtClean="0">
                <a:latin typeface="Verdana" pitchFamily="34" charset="0"/>
              </a:rPr>
              <a:t>number </a:t>
            </a:r>
            <a:r>
              <a:rPr lang="en-US" sz="2200" i="0" dirty="0">
                <a:latin typeface="Verdana" pitchFamily="34" charset="0"/>
              </a:rPr>
              <a:t>of nodes in the </a:t>
            </a:r>
            <a:r>
              <a:rPr lang="en-US" sz="2200" i="0" dirty="0" smtClean="0">
                <a:latin typeface="Verdana" pitchFamily="34" charset="0"/>
              </a:rPr>
              <a:t>US, England, and Norway. </a:t>
            </a:r>
            <a:endParaRPr lang="en-US" sz="2200" i="0" dirty="0">
              <a:latin typeface="Verdana" pitchFamily="34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758154" y="6001684"/>
            <a:ext cx="4642671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000" dirty="0" smtClean="0">
                <a:solidFill>
                  <a:schemeClr val="tx1"/>
                </a:solidFill>
                <a:latin typeface="Verdana" pitchFamily="34" charset="0"/>
              </a:rPr>
              <a:t>What do you think a “node” is?</a:t>
            </a:r>
            <a:endParaRPr lang="en-US" sz="2000" dirty="0"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" y="1403602"/>
            <a:ext cx="452437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Today. By April 2008, the Internet had continued to expand to over 450,000 nodes. This image is colored to represent nodes by Top Level Domain (TLD): .com, .net, .gov and .edu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4" y="1403602"/>
            <a:ext cx="3698875" cy="30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7313" y="39688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Customers connect to the Internet via ISPs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315359"/>
            <a:ext cx="895350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>
          <a:xfrm>
            <a:off x="228600" y="59998"/>
            <a:ext cx="87376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TCP/IP communication protocols were adopted as standards in the 1980s</a:t>
            </a:r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Font typeface="Times" pitchFamily="18" charset="0"/>
              <a:buNone/>
              <a:defRPr/>
            </a:pPr>
            <a:r>
              <a:rPr lang="en-US" dirty="0" smtClean="0"/>
              <a:t>In order to communicate, all nodes on the Internet need to use the same protocols, or standards, when they connect to each other.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In the early days, not all nodes could interconnect because multiple protocols were used.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In 1973, TCP/IP (Transmission Control Protocol/ Internet Protocol) was designed. 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TCP/IP was mandated for ARPANET in 1983, and then adopted by the US government and large companies.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TCP/IP is the standard protocol used throughout the Internet today.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59" y="2630"/>
            <a:ext cx="8907518" cy="838200"/>
          </a:xfrm>
        </p:spPr>
        <p:txBody>
          <a:bodyPr/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The World Wide Web (WWW) was born in 1991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0999" y="1252849"/>
            <a:ext cx="5737349" cy="5088577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</a:pPr>
            <a:r>
              <a:rPr lang="en-US" sz="2400" dirty="0"/>
              <a:t>Tim Berners-Lee is the </a:t>
            </a:r>
            <a:r>
              <a:rPr lang="en-US" sz="2400" dirty="0" smtClean="0"/>
              <a:t>inventor </a:t>
            </a:r>
            <a:r>
              <a:rPr lang="en-US" sz="2400" dirty="0"/>
              <a:t>of the WWW.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The project began in Europe to enable physicists </a:t>
            </a:r>
            <a:r>
              <a:rPr lang="en-US" sz="2400" dirty="0"/>
              <a:t>to share data, news, and documentation. </a:t>
            </a:r>
            <a:endParaRPr lang="en-US" sz="2400" dirty="0" smtClean="0"/>
          </a:p>
          <a:p>
            <a:pPr>
              <a:spcBef>
                <a:spcPts val="1800"/>
              </a:spcBef>
              <a:buSzPct val="100000"/>
            </a:pPr>
            <a:r>
              <a:rPr lang="fr-FR" sz="2400" dirty="0" smtClean="0"/>
              <a:t>A web </a:t>
            </a:r>
            <a:r>
              <a:rPr lang="en-US" sz="2400" dirty="0" smtClean="0"/>
              <a:t>page launched  in August 1991 introduced the WWW to the public.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From the outset, the intent was to spread </a:t>
            </a:r>
            <a:r>
              <a:rPr lang="en-US" sz="2400" dirty="0"/>
              <a:t>the web to other </a:t>
            </a:r>
            <a:r>
              <a:rPr lang="en-US" sz="2400" dirty="0" smtClean="0"/>
              <a:t>areas </a:t>
            </a:r>
            <a:r>
              <a:rPr lang="en-US" sz="2400" dirty="0"/>
              <a:t>and </a:t>
            </a:r>
            <a:r>
              <a:rPr lang="en-US" sz="2400" dirty="0" smtClean="0"/>
              <a:t>have </a:t>
            </a:r>
            <a:r>
              <a:rPr lang="en-US" sz="2400" dirty="0"/>
              <a:t>gateway servers for other data. </a:t>
            </a:r>
            <a:endParaRPr lang="en-US" sz="2400" dirty="0" smtClean="0"/>
          </a:p>
          <a:p>
            <a:pPr>
              <a:spcBef>
                <a:spcPts val="1800"/>
              </a:spcBef>
            </a:pP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349" y="1192914"/>
            <a:ext cx="2779986" cy="277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4162"/>
            <a:ext cx="89154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Internet and the World Wide Web are not synonymous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0999" y="1371600"/>
            <a:ext cx="8353097" cy="4800600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The </a:t>
            </a:r>
            <a:r>
              <a:rPr lang="en-US" sz="2400" b="1" dirty="0" smtClean="0"/>
              <a:t>Internet</a:t>
            </a:r>
            <a:r>
              <a:rPr lang="en-US" sz="2400" dirty="0" smtClean="0"/>
              <a:t> is a system of interwoven networks that enable computers and smartphones to connect to each other to exchange information.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The </a:t>
            </a:r>
            <a:r>
              <a:rPr lang="en-US" sz="2400" b="1" dirty="0" smtClean="0"/>
              <a:t>World Wide Web </a:t>
            </a:r>
            <a:r>
              <a:rPr lang="en-US" sz="2400" dirty="0" smtClean="0"/>
              <a:t>allows people to interact with each other on the Internet. It introduces three technologies that make it easier for users to find and share information among the connected networks: </a:t>
            </a:r>
          </a:p>
          <a:p>
            <a:pPr lvl="1">
              <a:spcBef>
                <a:spcPts val="1200"/>
              </a:spcBef>
              <a:buSzPct val="100000"/>
            </a:pPr>
            <a:r>
              <a:rPr lang="en-US" sz="2400" dirty="0" smtClean="0"/>
              <a:t>Uniform resource locators (URLs)</a:t>
            </a:r>
          </a:p>
          <a:p>
            <a:pPr lvl="1">
              <a:spcBef>
                <a:spcPts val="1200"/>
              </a:spcBef>
              <a:buSzPct val="100000"/>
            </a:pPr>
            <a:r>
              <a:rPr lang="en-US" sz="2400" dirty="0" smtClean="0"/>
              <a:t>Hypertext Markup Language (HTML)</a:t>
            </a:r>
          </a:p>
          <a:p>
            <a:pPr lvl="1">
              <a:spcBef>
                <a:spcPts val="1200"/>
              </a:spcBef>
              <a:buSzPct val="100000"/>
            </a:pPr>
            <a:r>
              <a:rPr lang="en-US" sz="2400" dirty="0" smtClean="0"/>
              <a:t>Hypertext Transport Protocol (HTTP)</a:t>
            </a:r>
          </a:p>
          <a:p>
            <a:pPr>
              <a:spcBef>
                <a:spcPts val="1800"/>
              </a:spcBef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093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Can you explain how the Internet works?</a:t>
            </a:r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238131" y="6078358"/>
            <a:ext cx="8690415" cy="40011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Can you explain how the Internet works in one or two sentences?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Picture 1" descr="how internet work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54" y="1142999"/>
            <a:ext cx="8293720" cy="4878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The Internet is constantly changing and growing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381000" y="1229706"/>
            <a:ext cx="8382000" cy="4800600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E-commerce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Online banking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Research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fr-FR" dirty="0" smtClean="0"/>
              <a:t>News</a:t>
            </a:r>
            <a:endParaRPr lang="en-US" dirty="0"/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Instant messaging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Email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dirty="0" smtClean="0"/>
              <a:t>Social networking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fr-FR" dirty="0" smtClean="0"/>
              <a:t>File sharing, </a:t>
            </a:r>
            <a:r>
              <a:rPr lang="en-US" dirty="0" smtClean="0"/>
              <a:t>including pictures and videos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362604" y="5808386"/>
            <a:ext cx="8477141" cy="707886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What do you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think the next trend will be? How would your life be different without the Internet?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F PPT Template_022608">
  <a:themeElements>
    <a:clrScheme name="NAF PPT Template_0226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F PPT Template_0226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F PPT Template_0226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Rivulations:Applications:Microsoft Office 2004:Templates:Pearson:NAF PPT Template_022608.ppt</Template>
  <TotalTime>0</TotalTime>
  <Words>609</Words>
  <Application>Microsoft Office PowerPoint</Application>
  <PresentationFormat>On-screen Show (4:3)</PresentationFormat>
  <Paragraphs>60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NAF PPT Template_022608</vt:lpstr>
      <vt:lpstr>Unit 1, Lesson 3  Internet History</vt:lpstr>
      <vt:lpstr>US determination to be the best in technology resulted in ARPANET</vt:lpstr>
      <vt:lpstr>ARPANET is the predecessor of the Internet</vt:lpstr>
      <vt:lpstr>Customers connect to the Internet via ISPs</vt:lpstr>
      <vt:lpstr>TCP/IP communication protocols were adopted as standards in the 1980s</vt:lpstr>
      <vt:lpstr>The World Wide Web (WWW) was born in 1991</vt:lpstr>
      <vt:lpstr>The Internet and the World Wide Web are not synonymous</vt:lpstr>
      <vt:lpstr>Can you explain how the Internet works?</vt:lpstr>
      <vt:lpstr>The Internet is constantly changing and growing</vt:lpstr>
      <vt:lpstr>Timeline: 45 years of the Internet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2013-06-25T17:28:15Z</dcterms:created>
  <dcterms:modified xsi:type="dcterms:W3CDTF">2013-06-25T17:29:41Z</dcterms:modified>
</cp:coreProperties>
</file>